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1"/>
  </p:sldMasterIdLst>
  <p:notesMasterIdLst>
    <p:notesMasterId r:id="rId39"/>
  </p:notesMasterIdLst>
  <p:sldIdLst>
    <p:sldId id="256" r:id="rId2"/>
    <p:sldId id="257" r:id="rId3"/>
    <p:sldId id="258" r:id="rId4"/>
    <p:sldId id="272" r:id="rId5"/>
    <p:sldId id="260" r:id="rId6"/>
    <p:sldId id="259" r:id="rId7"/>
    <p:sldId id="261" r:id="rId8"/>
    <p:sldId id="262" r:id="rId9"/>
    <p:sldId id="263" r:id="rId10"/>
    <p:sldId id="269" r:id="rId11"/>
    <p:sldId id="264" r:id="rId12"/>
    <p:sldId id="267" r:id="rId13"/>
    <p:sldId id="268" r:id="rId14"/>
    <p:sldId id="265" r:id="rId15"/>
    <p:sldId id="266" r:id="rId16"/>
    <p:sldId id="270" r:id="rId17"/>
    <p:sldId id="273" r:id="rId18"/>
    <p:sldId id="276" r:id="rId19"/>
    <p:sldId id="274" r:id="rId20"/>
    <p:sldId id="275" r:id="rId21"/>
    <p:sldId id="280" r:id="rId22"/>
    <p:sldId id="277" r:id="rId23"/>
    <p:sldId id="281" r:id="rId24"/>
    <p:sldId id="279" r:id="rId25"/>
    <p:sldId id="278" r:id="rId26"/>
    <p:sldId id="283" r:id="rId27"/>
    <p:sldId id="285" r:id="rId28"/>
    <p:sldId id="284" r:id="rId29"/>
    <p:sldId id="286" r:id="rId30"/>
    <p:sldId id="294" r:id="rId31"/>
    <p:sldId id="295" r:id="rId32"/>
    <p:sldId id="287" r:id="rId33"/>
    <p:sldId id="289" r:id="rId34"/>
    <p:sldId id="291" r:id="rId35"/>
    <p:sldId id="292" r:id="rId36"/>
    <p:sldId id="290" r:id="rId37"/>
    <p:sldId id="293" r:id="rId3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9" d="100"/>
          <a:sy n="99" d="100"/>
        </p:scale>
        <p:origin x="5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CC7CA-E0C0-40F9-9770-F7EAB1F7BA97}" type="datetimeFigureOut">
              <a:rPr lang="fr-FR" smtClean="0"/>
              <a:t>29/12/2021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409F5-FC05-4C80-8485-F771D9A6174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706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357C4-AD6A-4293-8EE7-2088E469E496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91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E3A-0DD7-4608-8F78-8B0C933C8E11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24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2C98-3103-4B00-AC29-4E24FDAAD2B8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70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51C0-D1D4-4FFF-8678-A225E21D64A6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04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C4616-7C2A-4393-9A59-F64553B773C7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81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C9B17-A612-4C8C-B701-98266B39A829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04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15FBA-7EBF-4056-AAD5-898ABFE099F9}" type="datetime1">
              <a:rPr lang="en-US" smtClean="0"/>
              <a:t>12/29/2021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22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611E8-EB2D-427E-A9DF-5CFF7D839216}" type="datetime1">
              <a:rPr lang="en-US" smtClean="0"/>
              <a:t>12/29/2021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75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0217-706B-4C7A-9CF8-8DB0AAC9F877}" type="datetime1">
              <a:rPr lang="en-US" smtClean="0"/>
              <a:t>12/29/2021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9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878E-6398-4CCD-BF7D-3C33737339A0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23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FB55-9DB7-4242-9015-10BF6C281498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5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3E3BB4DA-2E11-4AEF-940B-FB2868EE682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9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70" r:id="rId6"/>
    <p:sldLayoutId id="2147483775" r:id="rId7"/>
    <p:sldLayoutId id="2147483771" r:id="rId8"/>
    <p:sldLayoutId id="2147483772" r:id="rId9"/>
    <p:sldLayoutId id="2147483773" r:id="rId10"/>
    <p:sldLayoutId id="2147483774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tdevgit/P9/commit/f3eac5b0da670e60286a6f872cdce133813bee08" TargetMode="External"/><Relationship Id="rId2" Type="http://schemas.openxmlformats.org/officeDocument/2006/relationships/hyperlink" Target="https://github.com/gtdevgit/P9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ps/documentation/maps-static/overview" TargetMode="External"/><Relationship Id="rId2" Type="http://schemas.openxmlformats.org/officeDocument/2006/relationships/hyperlink" Target="https://developers.google.com/maps/documentation/geocoding/star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material.io/resources/color/#!/?view.left=0&amp;view.right=0&amp;primary.color=455A64&amp;secondary.color=E64A19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3" descr="Gratte-ciels sur ciel bleu">
            <a:extLst>
              <a:ext uri="{FF2B5EF4-FFF2-40B4-BE49-F238E27FC236}">
                <a16:creationId xmlns:a16="http://schemas.microsoft.com/office/drawing/2014/main" id="{A61E816A-A191-4445-B64D-8BAC6B8E5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16"/>
          <a:stretch/>
        </p:blipFill>
        <p:spPr>
          <a:xfrm>
            <a:off x="0" y="6819"/>
            <a:ext cx="12191982" cy="685911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6C3E48C-655A-4982-8E73-7FB0D9E65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" y="3307170"/>
            <a:ext cx="12191982" cy="3558767"/>
          </a:xfrm>
          <a:prstGeom prst="rect">
            <a:avLst/>
          </a:prstGeom>
          <a:gradFill>
            <a:gsLst>
              <a:gs pos="89000">
                <a:srgbClr val="000000">
                  <a:alpha val="0"/>
                </a:srgbClr>
              </a:gs>
              <a:gs pos="0">
                <a:schemeClr val="tx1"/>
              </a:gs>
              <a:gs pos="56000">
                <a:srgbClr val="000000">
                  <a:alpha val="26000"/>
                </a:srgbClr>
              </a:gs>
              <a:gs pos="14000">
                <a:srgbClr val="000000">
                  <a:alpha val="37000"/>
                </a:srgbClr>
              </a:gs>
              <a:gs pos="0">
                <a:srgbClr val="000000">
                  <a:alpha val="2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F74E80-3799-404A-A5D9-76F13D94524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783308" y="2565583"/>
            <a:ext cx="8625385" cy="11370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Real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Estate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 Manager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117BF84-DAF3-48B2-9CC3-D6C8EDD1D3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339298" y="3702676"/>
            <a:ext cx="75134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DEVENEZ UN AS DE LA GESTION IMMOBILIÈRE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13A01AD-FD71-4819-A091-6CE8E129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</a:t>
            </a:fld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D0A12A6-D5CE-431E-9E22-6C58ED85F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298" y="4217278"/>
            <a:ext cx="75134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400" kern="1200" cap="all" spc="6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fr-FR" altLang="fr-FR" sz="1200" cap="none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Guillaume Toussaint – Décembre 2021</a:t>
            </a:r>
            <a:endParaRPr lang="fr-FR" altLang="fr-FR" sz="1200" cap="none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664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Localisation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800"/>
              </a:spcBef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saisie de l’adresse permet la localisation du bien et la génération de sa carte.</a:t>
            </a:r>
          </a:p>
        </p:txBody>
      </p:sp>
      <p:pic>
        <p:nvPicPr>
          <p:cNvPr id="5" name="Imag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0503DF54-4479-4D58-B985-F9AC2099A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280" y="1054003"/>
            <a:ext cx="2968746" cy="474999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C341FC2-D7A2-402E-A465-37FF0088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38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Contrôle des valeurs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146630" y="2247792"/>
            <a:ext cx="455615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 + localisation dynamique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non obligatoire,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venant de la galerie ou de l’appareil photo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EB0E16-8AA9-4C65-9076-350EE429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569" y="780753"/>
            <a:ext cx="3323290" cy="529649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DC3853F-87DF-4704-9123-342E1A2C1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075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Ajout de photos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828483"/>
            <a:ext cx="455615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l’appareil photo</a:t>
            </a:r>
            <a:endParaRPr lang="fr-F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la galerie</a:t>
            </a:r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un drive</a:t>
            </a:r>
          </a:p>
        </p:txBody>
      </p:sp>
      <p:pic>
        <p:nvPicPr>
          <p:cNvPr id="4" name="Image 3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4F2D4477-89B9-4719-884D-54345F474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9" y="3481309"/>
            <a:ext cx="5067560" cy="2597283"/>
          </a:xfrm>
          <a:prstGeom prst="rect">
            <a:avLst/>
          </a:prstGeom>
        </p:spPr>
      </p:pic>
      <p:pic>
        <p:nvPicPr>
          <p:cNvPr id="7" name="Image 6" descr="Une image contenant intérieur, appareil, appareil de cuisine&#10;&#10;Description générée automatiquement">
            <a:extLst>
              <a:ext uri="{FF2B5EF4-FFF2-40B4-BE49-F238E27FC236}">
                <a16:creationId xmlns:a16="http://schemas.microsoft.com/office/drawing/2014/main" id="{F643E3B5-4E0E-448B-8E51-81627B8CC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574" y="1828483"/>
            <a:ext cx="2567285" cy="410765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5CF5117-5991-4057-8343-FB8D6BA8C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983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Légende des photos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828483"/>
            <a:ext cx="4556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Cliquer sur une photo permet de modifier sa légende</a:t>
            </a:r>
          </a:p>
        </p:txBody>
      </p:sp>
      <p:pic>
        <p:nvPicPr>
          <p:cNvPr id="8" name="Image 7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3F875056-EC76-4B17-978A-5493D443C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229" y="1026314"/>
            <a:ext cx="3208243" cy="5151122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224B61-CA48-425A-890F-41570A95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72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Map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D2B38A67-BE1D-4E78-9215-4EAF0B028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153" y="639380"/>
            <a:ext cx="3344820" cy="535171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586604" y="2463005"/>
            <a:ext cx="378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Localisation des biens disponibles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EDE9909-637B-47A8-8DCE-66FF2BBA3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451532"/>
            <a:ext cx="333163" cy="29491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0A14A40-95D8-4F10-9243-11341CE28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3020325"/>
            <a:ext cx="300529" cy="294911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60762FA-58AB-421F-929C-AA6AD2833011}"/>
              </a:ext>
            </a:extLst>
          </p:cNvPr>
          <p:cNvSpPr txBox="1"/>
          <p:nvPr/>
        </p:nvSpPr>
        <p:spPr>
          <a:xfrm>
            <a:off x="1586604" y="2983114"/>
            <a:ext cx="378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Centrer l’utilisateur sur la carte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4843F0-398D-416D-BE15-1BCDAFB3A8F9}"/>
              </a:ext>
            </a:extLst>
          </p:cNvPr>
          <p:cNvSpPr txBox="1"/>
          <p:nvPr/>
        </p:nvSpPr>
        <p:spPr>
          <a:xfrm>
            <a:off x="1586604" y="3503223"/>
            <a:ext cx="3788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Déplacement dans la carte, zoom in/out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Clic sur un bien ouvre le détail de la propriété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CBDB5F9-FED3-4EEA-B79C-9D1BE14B90EB}"/>
              </a:ext>
            </a:extLst>
          </p:cNvPr>
          <p:cNvSpPr txBox="1"/>
          <p:nvPr/>
        </p:nvSpPr>
        <p:spPr>
          <a:xfrm>
            <a:off x="1080000" y="1740155"/>
            <a:ext cx="3598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Carte dynamique :</a:t>
            </a:r>
          </a:p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2A43C40-14DA-46BC-BFA6-1538028F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983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Recherche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069848" y="1748228"/>
            <a:ext cx="43048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Recherche multi critères</a:t>
            </a:r>
          </a:p>
          <a:p>
            <a:endParaRPr lang="fr-FR" dirty="0"/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texte qui applique la recherche sur les champs titre, adresse, description et points d’intérêts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 de propriété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</a:t>
            </a:r>
          </a:p>
          <a:p>
            <a:endParaRPr lang="fr-FR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3B9E5078-305F-4567-9BD5-E247114E1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84" y="710522"/>
            <a:ext cx="3398097" cy="543695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FEE86E0-8F47-47FC-A0A0-0C12A7BB8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505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Calculatrice d’emprunt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069848" y="1748228"/>
            <a:ext cx="43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Saisi du montant, du taux, et de la durée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4478530-E627-4ED2-8962-FA3AF45E4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84" y="958463"/>
            <a:ext cx="3372885" cy="539661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7DEFE-99B7-4671-A143-330D9B287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010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994" y="2766218"/>
            <a:ext cx="9634011" cy="1325563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Partie 2 : Aspects techniques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4FCB77E-DB33-46AC-8911-69919873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47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Dépôt de l’application</a:t>
            </a:r>
          </a:p>
          <a:p>
            <a:pPr lvl="1"/>
            <a:r>
              <a:rPr lang="fr-FR" dirty="0">
                <a:hlinkClick r:id="rId2"/>
              </a:rPr>
              <a:t>https://github.com/gtdevgit/P9</a:t>
            </a:r>
            <a:endParaRPr lang="fr-FR" dirty="0"/>
          </a:p>
          <a:p>
            <a:pPr lvl="1"/>
            <a:endParaRPr lang="fr-FR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Fix first bug</a:t>
            </a:r>
          </a:p>
          <a:p>
            <a:pPr lvl="1"/>
            <a:r>
              <a:rPr lang="fr-FR" sz="1600" dirty="0">
                <a:hlinkClick r:id="rId3"/>
              </a:rPr>
              <a:t>https://github.com/gtdevgit/P9/commit/f3eac5b0da670e60286a6f872cdce133813bee08</a:t>
            </a:r>
            <a:endParaRPr lang="fr-FR" sz="1600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E6A637-267A-44AA-942C-A316009E1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32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Room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Base de données relationnelle officielle d’Android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SQL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Locale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 err="1"/>
              <a:t>Database</a:t>
            </a:r>
            <a:r>
              <a:rPr lang="fr-FR" dirty="0"/>
              <a:t> (@Database 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Modèle (@Entity, @PrimaryKey, @ColumnInfo, @TypeConerter)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Dao (@Dao, @Query, @Insert, @Update)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D80368-AA51-4F07-AC1B-339B2948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81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Objectif: Réaliser une application Android pour une agence immobilière New Yorkaise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12134"/>
            <a:ext cx="9634011" cy="41137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dirty="0"/>
              <a:t>Fonctionnalités principales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Gérer les annonces (consultation, création, modification, vente)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Géolocaliser chaque biens et afficher l’ensemble des biens sur une carte interactive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Rechercher un bien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Calculer d’un emprunt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Adapter au téléphone et tablette mode portrait et paysage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Fonctionner en mode déconnecter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Partager les données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Traduction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BAA0ED-D1D0-43DE-80A4-3D491AA7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2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Modèle physique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0B674BE-5F37-46C8-AA89-ACD3A0FC5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874" y="2165761"/>
            <a:ext cx="8203957" cy="2526478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921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MainApplication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Classe « static »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Global pour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Instancier en premier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Met a disposition le </a:t>
            </a:r>
            <a:r>
              <a:rPr lang="fr-FR" b="1" dirty="0"/>
              <a:t>contexte</a:t>
            </a:r>
            <a:r>
              <a:rPr lang="fr-FR" dirty="0"/>
              <a:t> de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Met à disposition la clé </a:t>
            </a:r>
            <a:r>
              <a:rPr lang="fr-FR" b="1" dirty="0" err="1"/>
              <a:t>GoogleApiKey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53122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Centralisation des données de l’application dans le package data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fontScale="85000" lnSpcReduction="2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Room</a:t>
            </a:r>
          </a:p>
          <a:p>
            <a:pPr marL="834390" lvl="2">
              <a:buClrTx/>
            </a:pPr>
            <a:r>
              <a:rPr lang="fr-FR" b="0" dirty="0"/>
              <a:t>dao</a:t>
            </a:r>
          </a:p>
          <a:p>
            <a:pPr marL="834390" lvl="2">
              <a:buClrTx/>
            </a:pPr>
            <a:r>
              <a:rPr lang="fr-FR" b="0" dirty="0" err="1"/>
              <a:t>database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Injection</a:t>
            </a:r>
          </a:p>
          <a:p>
            <a:pPr marL="834390" lvl="2">
              <a:buClrTx/>
            </a:pPr>
            <a:r>
              <a:rPr lang="fr-FR" b="0" dirty="0"/>
              <a:t>model</a:t>
            </a:r>
          </a:p>
          <a:p>
            <a:pPr marL="834390" lvl="2">
              <a:buClrTx/>
            </a:pPr>
            <a:r>
              <a:rPr lang="fr-FR" b="0" dirty="0"/>
              <a:t>repository</a:t>
            </a:r>
          </a:p>
          <a:p>
            <a:pPr marL="834390" lvl="2">
              <a:buClrTx/>
            </a:pPr>
            <a:r>
              <a:rPr lang="fr-FR" b="0" dirty="0" err="1"/>
              <a:t>sample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/>
              <a:t>Googlemaps</a:t>
            </a:r>
            <a:endParaRPr lang="fr-FR" b="1" dirty="0"/>
          </a:p>
          <a:p>
            <a:pPr marL="834390" lvl="2">
              <a:buClrTx/>
            </a:pPr>
            <a:r>
              <a:rPr lang="fr-FR" dirty="0" err="1"/>
              <a:t>Geocode</a:t>
            </a:r>
            <a:r>
              <a:rPr lang="fr-FR" b="0" dirty="0"/>
              <a:t> : web service de géolocalisation à partir d’une adresse</a:t>
            </a:r>
          </a:p>
          <a:p>
            <a:pPr lvl="2" indent="0">
              <a:buClrTx/>
              <a:buNone/>
            </a:pPr>
            <a:r>
              <a:rPr lang="fr-FR" b="0" dirty="0">
                <a:hlinkClick r:id="rId2"/>
              </a:rPr>
              <a:t>https://developers.google.com/maps/documentation/geocoding/start</a:t>
            </a:r>
            <a:endParaRPr lang="fr-FR" b="0" dirty="0"/>
          </a:p>
          <a:p>
            <a:pPr marL="834390" lvl="2">
              <a:buClrTx/>
            </a:pPr>
            <a:r>
              <a:rPr lang="fr-FR" dirty="0"/>
              <a:t>Static map </a:t>
            </a:r>
            <a:r>
              <a:rPr lang="fr-FR" b="0" dirty="0"/>
              <a:t>: web service de création d’image de carte géographique à partir de coordonnées</a:t>
            </a:r>
          </a:p>
          <a:p>
            <a:pPr lvl="2" indent="0">
              <a:buClrTx/>
              <a:buNone/>
            </a:pPr>
            <a:r>
              <a:rPr lang="fr-FR" b="0" dirty="0">
                <a:hlinkClick r:id="rId3"/>
              </a:rPr>
              <a:t>https://developers.google.com/maps/documentation/maps-static/overview</a:t>
            </a:r>
            <a:endParaRPr lang="fr-FR" b="0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2162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Centralisation des données de l’application dans le package data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location</a:t>
            </a:r>
          </a:p>
          <a:p>
            <a:pPr marL="834390" lvl="2">
              <a:buClrTx/>
            </a:pPr>
            <a:r>
              <a:rPr lang="fr-FR" b="1" dirty="0" err="1"/>
              <a:t>LocationRepository</a:t>
            </a:r>
            <a:endParaRPr lang="fr-FR" b="1" dirty="0"/>
          </a:p>
          <a:p>
            <a:pPr marL="834390" lvl="3">
              <a:buClrTx/>
            </a:pPr>
            <a:r>
              <a:rPr lang="fr-FR" b="0" dirty="0" err="1"/>
              <a:t>FusedLocationProciderClient</a:t>
            </a:r>
            <a:r>
              <a:rPr lang="fr-FR" b="0" dirty="0"/>
              <a:t> : géolocalisation de l’utilisateur</a:t>
            </a:r>
          </a:p>
          <a:p>
            <a:pPr marL="834390" lvl="2">
              <a:buClrTx/>
            </a:pPr>
            <a:r>
              <a:rPr lang="fr-FR" b="1" dirty="0" err="1"/>
              <a:t>permissionChecker</a:t>
            </a:r>
            <a:endParaRPr lang="fr-FR" b="1" dirty="0"/>
          </a:p>
          <a:p>
            <a:pPr marL="834390" lvl="3">
              <a:buClrTx/>
            </a:pPr>
            <a:r>
              <a:rPr lang="fr-FR" b="0" dirty="0" err="1"/>
              <a:t>checkSelfPermission</a:t>
            </a:r>
            <a:r>
              <a:rPr lang="fr-FR" b="0" dirty="0"/>
              <a:t> : vérification de l’autorisation </a:t>
            </a:r>
            <a:r>
              <a:rPr lang="fr-FR" b="1" dirty="0">
                <a:solidFill>
                  <a:srgbClr val="C00000"/>
                </a:solidFill>
              </a:rPr>
              <a:t>ACCES_FINE_LOCATION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/>
              <a:t>dataContentProvider</a:t>
            </a:r>
            <a:endParaRPr lang="fr-FR" b="1" dirty="0"/>
          </a:p>
          <a:p>
            <a:pPr marL="834390" lvl="2">
              <a:buClrTx/>
            </a:pPr>
            <a:r>
              <a:rPr lang="fr-FR" dirty="0" err="1"/>
              <a:t>contentProvider</a:t>
            </a:r>
            <a:r>
              <a:rPr lang="fr-FR" b="0" dirty="0"/>
              <a:t> : Partage des données avec d’autre applications</a:t>
            </a:r>
          </a:p>
          <a:p>
            <a:pPr marL="834390" lvl="2">
              <a:buClrTx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DataContentProvider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extends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ContentProvider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2" indent="0">
              <a:buClrTx/>
              <a:buNone/>
            </a:pPr>
            <a:endParaRPr lang="fr-FR" b="0" dirty="0"/>
          </a:p>
          <a:p>
            <a:pPr marL="834390" lvl="2">
              <a:buClrTx/>
            </a:pPr>
            <a:endParaRPr lang="fr-FR" b="0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0775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Gestion des modes portrait et paysage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662" y="6017387"/>
            <a:ext cx="9582197" cy="365125"/>
          </a:xfrm>
        </p:spPr>
        <p:txBody>
          <a:bodyPr>
            <a:normAutofit fontScale="55000" lnSpcReduction="20000"/>
          </a:bodyPr>
          <a:lstStyle/>
          <a:p>
            <a:pPr lvl="1" algn="ctr">
              <a:buClrTx/>
            </a:pPr>
            <a:r>
              <a:rPr lang="fr-FR" i="1" dirty="0"/>
              <a:t>Avec le qualificateur w600dp-land l’application dispose de deux versions du layout Content_main.xml permettant l’affichage en mode portrait et paysage.</a:t>
            </a:r>
            <a:endParaRPr lang="fr-FR" b="0" i="1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8B75430-6ECC-4F13-AD6A-E14448DEB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378" y="1765923"/>
            <a:ext cx="8868949" cy="425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522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Navigation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2507444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Elément de </a:t>
            </a:r>
            <a:r>
              <a:rPr lang="fr-FR" dirty="0" err="1"/>
              <a:t>Jetpack</a:t>
            </a:r>
            <a:r>
              <a:rPr lang="fr-FR" dirty="0"/>
              <a:t> : </a:t>
            </a:r>
            <a:r>
              <a:rPr lang="fr-FR" b="1" dirty="0"/>
              <a:t>Navigation</a:t>
            </a:r>
            <a:r>
              <a:rPr lang="fr-FR" dirty="0"/>
              <a:t> permet de naviguer entre les destinations de l’application.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 err="1"/>
              <a:t>Gére</a:t>
            </a:r>
            <a:r>
              <a:rPr lang="fr-FR" dirty="0"/>
              <a:t> la création des fragments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Layout</a:t>
            </a:r>
            <a:r>
              <a:rPr lang="fr-FR" dirty="0"/>
              <a:t> : src/main/</a:t>
            </a:r>
            <a:r>
              <a:rPr lang="fr-FR" dirty="0" err="1"/>
              <a:t>res</a:t>
            </a:r>
            <a:r>
              <a:rPr lang="fr-FR" dirty="0"/>
              <a:t>/navigation/nav_graph_portrait.xml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Manipulé par la vue « centralisatrice » </a:t>
            </a:r>
            <a:r>
              <a:rPr lang="fr-FR" b="1" dirty="0" err="1"/>
              <a:t>MainActivity</a:t>
            </a:r>
            <a:endParaRPr lang="fr-FR" b="1" dirty="0"/>
          </a:p>
          <a:p>
            <a:pPr lvl="2" indent="0">
              <a:buClrTx/>
              <a:buNone/>
            </a:pP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662BF87-5D78-41FB-B96C-8A7F8C6374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571" y="5483112"/>
            <a:ext cx="602302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0873E472-5DAE-49D3-B2C3-72191CF6B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9859" y="4381964"/>
            <a:ext cx="7218608" cy="2000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getNavController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 {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Navigation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findNavController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id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nav_host_fragment_content_main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sz="1400" dirty="0">
              <a:solidFill>
                <a:srgbClr val="080808"/>
              </a:solidFill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void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navToList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Log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d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Tag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TAG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navToList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()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called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getNavController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navigate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id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nav_propertyListFragment_portrait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fr-FR" altLang="fr-FR" sz="32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200" b="0" i="0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529485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MVVM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fontScale="92500" lnSpcReduction="2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vues sont basées sur pattern </a:t>
            </a:r>
            <a:r>
              <a:rPr lang="fr-FR" b="1" dirty="0"/>
              <a:t>Model-</a:t>
            </a:r>
            <a:r>
              <a:rPr lang="fr-FR" b="1" dirty="0" err="1"/>
              <a:t>View</a:t>
            </a:r>
            <a:r>
              <a:rPr lang="fr-FR" b="1" dirty="0"/>
              <a:t>-</a:t>
            </a:r>
            <a:r>
              <a:rPr lang="fr-FR" b="1" dirty="0" err="1"/>
              <a:t>ViewModel</a:t>
            </a:r>
            <a:r>
              <a:rPr lang="fr-FR" dirty="0"/>
              <a:t> MVVM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vues sont toutes construite sur le même modèle</a:t>
            </a:r>
          </a:p>
          <a:p>
            <a:pPr marL="834390" lvl="2">
              <a:buClrTx/>
            </a:pPr>
            <a:r>
              <a:rPr lang="fr-FR" b="0" dirty="0"/>
              <a:t>1 Vue = Un Fragment et un </a:t>
            </a:r>
            <a:r>
              <a:rPr lang="fr-FR" b="0" dirty="0" err="1"/>
              <a:t>ViewModel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ViewState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ViewModel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ViewModelFactory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Utilise les éléments du Framework Android</a:t>
            </a:r>
          </a:p>
          <a:p>
            <a:pPr marL="834390" lvl="2">
              <a:buClrTx/>
            </a:pPr>
            <a:r>
              <a:rPr lang="fr-FR" b="0" dirty="0"/>
              <a:t>LiveData, </a:t>
            </a:r>
          </a:p>
          <a:p>
            <a:pPr marL="834390" lvl="2">
              <a:buClrTx/>
            </a:pPr>
            <a:r>
              <a:rPr lang="fr-FR" b="0" dirty="0" err="1"/>
              <a:t>MediatorLiveData</a:t>
            </a:r>
            <a:r>
              <a:rPr lang="fr-FR" b="0" dirty="0"/>
              <a:t>, </a:t>
            </a:r>
          </a:p>
          <a:p>
            <a:pPr marL="834390" lvl="2">
              <a:buClrTx/>
            </a:pPr>
            <a:r>
              <a:rPr lang="fr-FR" b="0" dirty="0" err="1"/>
              <a:t>ViewModel</a:t>
            </a:r>
            <a:r>
              <a:rPr lang="fr-FR" b="0" dirty="0"/>
              <a:t> </a:t>
            </a:r>
          </a:p>
          <a:p>
            <a:pPr marL="834390" lvl="2">
              <a:buClrTx/>
            </a:pPr>
            <a:r>
              <a:rPr lang="fr-FR" b="0" dirty="0" err="1"/>
              <a:t>ViewModelProvider</a:t>
            </a: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7291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MVVM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lnSpcReduction="1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Le</a:t>
            </a:r>
            <a:r>
              <a:rPr lang="fr-FR" dirty="0"/>
              <a:t>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ViewModel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Centralise les données nécessaires à la vue (repository, api, événements de la vue)</a:t>
            </a:r>
          </a:p>
          <a:p>
            <a:pPr marL="834390" lvl="2">
              <a:buClrTx/>
            </a:pPr>
            <a:r>
              <a:rPr lang="fr-FR" b="0" dirty="0"/>
              <a:t>Attend que toutes des données soient disponibles</a:t>
            </a:r>
          </a:p>
          <a:p>
            <a:pPr marL="834390" lvl="2">
              <a:buClrTx/>
            </a:pPr>
            <a:r>
              <a:rPr lang="fr-FR" b="0" dirty="0"/>
              <a:t>Assemble les données </a:t>
            </a:r>
          </a:p>
          <a:p>
            <a:pPr marL="834390" lvl="2">
              <a:buClrTx/>
            </a:pPr>
            <a:r>
              <a:rPr lang="fr-FR" b="0" dirty="0"/>
              <a:t>Crée et émet un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ViewState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Envoie les mises à jour vers les repository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La vue</a:t>
            </a:r>
          </a:p>
          <a:p>
            <a:pPr marL="834390" lvl="2">
              <a:buClrTx/>
            </a:pPr>
            <a:r>
              <a:rPr lang="fr-FR" b="0" dirty="0"/>
              <a:t>Ecoute le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ViewState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Se met a jour à partir des données reçu dans le </a:t>
            </a:r>
            <a:r>
              <a:rPr lang="fr-FR" b="0" dirty="0" err="1"/>
              <a:t>ViewState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Emet des évènements</a:t>
            </a:r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42033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MainActivity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vue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MainActivity</a:t>
            </a:r>
            <a:r>
              <a:rPr lang="fr-FR" dirty="0"/>
              <a:t> centralise la navigation de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Son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ViewModel</a:t>
            </a:r>
            <a:r>
              <a:rPr lang="fr-FR" dirty="0"/>
              <a:t> utilise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NavigationState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NavigationState</a:t>
            </a:r>
            <a:r>
              <a:rPr lang="fr-FR" dirty="0"/>
              <a:t> est un automate d’état fini qui gère les différents états de la navigation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Utilise la capacité des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enum</a:t>
            </a:r>
            <a:r>
              <a:rPr lang="fr-FR" dirty="0"/>
              <a:t> Java à implémenter des méthodes abstraites</a:t>
            </a:r>
          </a:p>
          <a:p>
            <a:pPr marL="834390" lvl="2">
              <a:buClrTx/>
            </a:pPr>
            <a:r>
              <a:rPr lang="fr-FR" b="0" dirty="0" err="1"/>
              <a:t>isEnabled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isVisible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redirectNavigation</a:t>
            </a:r>
            <a:endParaRPr lang="fr-FR" b="0" dirty="0"/>
          </a:p>
          <a:p>
            <a:pPr marL="834390" lvl="2">
              <a:buClrTx/>
            </a:pPr>
            <a:endParaRPr lang="fr-FR" b="1" dirty="0"/>
          </a:p>
          <a:p>
            <a:pPr lvl="2" indent="0">
              <a:buClrTx/>
              <a:buNone/>
            </a:pP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26616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vues disponibles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Liste des propriétés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propertyListFragment</a:t>
            </a:r>
            <a:endParaRPr lang="fr-FR" sz="1000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Détail d’une propriété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propertyDetailFragment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Ajout et modification d’une propriété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propertyEditFragment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Map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propertyMap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Recherche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propertySearch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Calculatrice d’emprunt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loanCalculatorFragment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050047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Caractéristiques techniques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Application Android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Développé en Java avec Android Studio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Base de données Room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Services tiers Google : Map, </a:t>
            </a:r>
            <a:r>
              <a:rPr lang="fr-FR" dirty="0" err="1"/>
              <a:t>Geocode</a:t>
            </a:r>
            <a:r>
              <a:rPr lang="fr-FR" dirty="0"/>
              <a:t>, </a:t>
            </a:r>
            <a:r>
              <a:rPr lang="fr-FR" dirty="0" err="1"/>
              <a:t>StaticMap</a:t>
            </a:r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Architecture MVVM 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Tests unitaires et tests d’intégration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Content Provider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Navigation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Gestion des autorisations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9D2CF0-C3D1-41EE-8660-B72C33D4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249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Material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Design et style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30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L’application utilise les composants </a:t>
            </a:r>
            <a:r>
              <a:rPr lang="fr-FR" dirty="0" err="1"/>
              <a:t>Material</a:t>
            </a:r>
            <a:r>
              <a:rPr lang="fr-FR" dirty="0"/>
              <a:t> Design</a:t>
            </a:r>
          </a:p>
          <a:p>
            <a:pPr lvl="1">
              <a:buClrTx/>
            </a:pPr>
            <a:r>
              <a:rPr lang="fr-FR" sz="1600" dirty="0"/>
              <a:t>Button, </a:t>
            </a:r>
            <a:r>
              <a:rPr lang="fr-FR" sz="1600" dirty="0" err="1"/>
              <a:t>TextInputLayout</a:t>
            </a:r>
            <a:r>
              <a:rPr lang="fr-FR" sz="1600" dirty="0"/>
              <a:t>, </a:t>
            </a:r>
            <a:r>
              <a:rPr lang="fr-FR" sz="1600" dirty="0" err="1"/>
              <a:t>Slider</a:t>
            </a:r>
            <a:r>
              <a:rPr lang="fr-FR" sz="1600" dirty="0"/>
              <a:t>, </a:t>
            </a:r>
            <a:r>
              <a:rPr lang="fr-FR" sz="1600" dirty="0" err="1"/>
              <a:t>RangeSlider</a:t>
            </a:r>
            <a:r>
              <a:rPr lang="fr-FR" sz="1600" dirty="0"/>
              <a:t>, </a:t>
            </a:r>
            <a:r>
              <a:rPr lang="fr-FR" sz="1600" dirty="0" err="1"/>
              <a:t>DatePicker</a:t>
            </a:r>
            <a:r>
              <a:rPr lang="fr-FR" sz="1600" dirty="0"/>
              <a:t>, </a:t>
            </a:r>
            <a:r>
              <a:rPr lang="fr-FR" sz="1600" dirty="0" err="1"/>
              <a:t>RangeDatePicker</a:t>
            </a:r>
            <a:endParaRPr lang="fr-FR" sz="160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couleurs sont issues de </a:t>
            </a:r>
            <a:r>
              <a:rPr lang="fr-FR" dirty="0" err="1"/>
              <a:t>Material</a:t>
            </a:r>
            <a:r>
              <a:rPr lang="fr-FR" dirty="0"/>
              <a:t> Design </a:t>
            </a:r>
            <a:r>
              <a:rPr lang="fr-FR" dirty="0" err="1"/>
              <a:t>Color</a:t>
            </a:r>
            <a:r>
              <a:rPr lang="fr-FR" dirty="0"/>
              <a:t> Tool</a:t>
            </a:r>
          </a:p>
          <a:p>
            <a:pPr lvl="1">
              <a:buClrTx/>
            </a:pPr>
            <a:r>
              <a:rPr lang="fr-FR" sz="1600" dirty="0">
                <a:hlinkClick r:id="rId2"/>
              </a:rPr>
              <a:t>https://material.io/resources/color/#!/?view.left=0&amp;view.right=0&amp;primary.color=455A64&amp;secondary.color=E64A19</a:t>
            </a:r>
            <a:endParaRPr lang="fr-FR" sz="160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Des styles sont définis pour les différentes utilisations des composants</a:t>
            </a:r>
            <a:endParaRPr lang="fr-FR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17810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Recherche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31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 fontScale="925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classe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PropertySearchParameters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En entré les paramètres (texte, prix, surface,…)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En sortie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SimpleSQLiteQuery</a:t>
            </a:r>
            <a:r>
              <a:rPr lang="fr-FR" b="1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fr-FR" dirty="0"/>
              <a:t>(requête SQL avec des </a:t>
            </a:r>
            <a:r>
              <a:rPr lang="fr-FR" dirty="0" err="1"/>
              <a:t>where</a:t>
            </a:r>
            <a:r>
              <a:rPr lang="fr-FR" dirty="0"/>
              <a:t>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 repository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PropertyRepository</a:t>
            </a:r>
            <a:r>
              <a:rPr lang="fr-FR" dirty="0"/>
              <a:t> prend en paramètre un objet </a:t>
            </a:r>
            <a:r>
              <a:rPr lang="fr-FR" dirty="0" err="1"/>
              <a:t>PropertySearchParameters</a:t>
            </a:r>
            <a:endParaRPr lang="fr-FR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 repository appel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getProperties</a:t>
            </a:r>
            <a:r>
              <a:rPr lang="fr-FR" dirty="0"/>
              <a:t> avec le paramètre </a:t>
            </a:r>
            <a:r>
              <a:rPr lang="fr-FR" dirty="0" err="1"/>
              <a:t>PropertySearchParameter</a:t>
            </a:r>
            <a:r>
              <a:rPr lang="fr-FR" dirty="0"/>
              <a:t>, extrait le </a:t>
            </a:r>
            <a:r>
              <a:rPr lang="fr-FR" dirty="0" err="1"/>
              <a:t>query</a:t>
            </a:r>
            <a:r>
              <a:rPr lang="fr-FR" dirty="0"/>
              <a:t> et le passe au dao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 err="1"/>
              <a:t>propertyDao.getPropertyWithFilterLiveData</a:t>
            </a:r>
            <a:r>
              <a:rPr lang="fr-FR" dirty="0"/>
              <a:t>(</a:t>
            </a:r>
            <a:r>
              <a:rPr lang="fr-FR" dirty="0" err="1"/>
              <a:t>query</a:t>
            </a:r>
            <a:r>
              <a:rPr lang="fr-FR" dirty="0"/>
              <a:t>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Une requête room est exécuter avec le filtre demandé (@RawQuery)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liste des propriétés se met a jour car elle écoute </a:t>
            </a:r>
            <a:r>
              <a:rPr lang="fr-FR" dirty="0" err="1"/>
              <a:t>getProperties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94662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ActivityResultLauncher</a:t>
            </a:r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ActivityResultContract</a:t>
            </a:r>
            <a:endParaRPr lang="fr-FR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Pour accéder aux photos présentes sur le téléphone ou sur un drive et à l’appareil photo l’application utilise des launcher Android</a:t>
            </a:r>
          </a:p>
          <a:p>
            <a:pPr marL="834390" lvl="2">
              <a:buClrTx/>
            </a:pPr>
            <a:r>
              <a:rPr lang="fr-FR" b="0" dirty="0"/>
              <a:t>Pour les photo : </a:t>
            </a:r>
            <a:r>
              <a:rPr lang="fr-FR" dirty="0" err="1"/>
              <a:t>OpenMultipleDocuments</a:t>
            </a:r>
            <a:r>
              <a:rPr lang="fr-FR" b="0" dirty="0"/>
              <a:t> avec le type mine « image/* »</a:t>
            </a:r>
          </a:p>
          <a:p>
            <a:pPr marL="834390" lvl="2">
              <a:buClrTx/>
            </a:pPr>
            <a:r>
              <a:rPr lang="fr-FR" b="0" dirty="0"/>
              <a:t>Pour l’appareil photo : </a:t>
            </a:r>
            <a:r>
              <a:rPr lang="fr-FR" dirty="0" err="1"/>
              <a:t>TakePicture</a:t>
            </a:r>
            <a:r>
              <a:rPr lang="fr-FR" b="0" dirty="0"/>
              <a:t> et </a:t>
            </a:r>
            <a:r>
              <a:rPr lang="fr-FR" b="0" dirty="0" err="1"/>
              <a:t>FileProvider</a:t>
            </a:r>
            <a:endParaRPr lang="fr-FR" b="0" dirty="0"/>
          </a:p>
        </p:txBody>
      </p:sp>
    </p:spTree>
    <p:extLst>
      <p:ext uri="{BB962C8B-B14F-4D97-AF65-F5344CB8AC3E}">
        <p14:creationId xmlns:p14="http://schemas.microsoft.com/office/powerpoint/2010/main" val="20331593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ContentProvider</a:t>
            </a:r>
            <a:endParaRPr lang="fr-FR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33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Pour partager ses données de l’application utilise un </a:t>
            </a:r>
            <a:r>
              <a:rPr lang="fr-FR" b="1" dirty="0" err="1"/>
              <a:t>ContentProvider</a:t>
            </a:r>
            <a:endParaRPr lang="fr-FR" b="1" dirty="0"/>
          </a:p>
          <a:p>
            <a:pPr marL="834390" lvl="2">
              <a:buClrTx/>
            </a:pPr>
            <a:r>
              <a:rPr lang="fr-FR" b="0" dirty="0"/>
              <a:t>Classe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DataContentProvider</a:t>
            </a:r>
            <a:r>
              <a:rPr lang="fr-FR" b="0" dirty="0"/>
              <a:t> du package </a:t>
            </a:r>
            <a:r>
              <a:rPr lang="fr-FR" b="0" dirty="0" err="1"/>
              <a:t>data.provider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Expose le provider dans le </a:t>
            </a:r>
            <a:r>
              <a:rPr lang="fr-FR" b="0" dirty="0" err="1"/>
              <a:t>manifest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Permet d’extraire les données des tables de l’application</a:t>
            </a:r>
          </a:p>
          <a:p>
            <a:pPr marL="834390" lvl="2">
              <a:buClrTx/>
            </a:pPr>
            <a:r>
              <a:rPr lang="fr-FR" b="0" dirty="0"/>
              <a:t>Le provider est testé par un test instrumentalisé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ContentProviderInstrumentedTest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41489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Mode déconnecté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L’application supporte un mode déconnecté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fonction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Utils.isInternetAvaible</a:t>
            </a:r>
            <a:r>
              <a:rPr lang="fr-FR" b="1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fr-FR" dirty="0"/>
              <a:t>informe l’application sur l’état du réseau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En cas d’absence de réseau :</a:t>
            </a:r>
          </a:p>
          <a:p>
            <a:pPr marL="834390" lvl="2">
              <a:buClrTx/>
            </a:pPr>
            <a:r>
              <a:rPr lang="fr-FR" b="0" dirty="0"/>
              <a:t>La navigation interdit l’ouverture de la carte qui utilise </a:t>
            </a:r>
            <a:r>
              <a:rPr lang="fr-FR" b="0" dirty="0" err="1"/>
              <a:t>GoogleMap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Les vues détail et édition n’appellent plus des api Google </a:t>
            </a:r>
            <a:r>
              <a:rPr lang="fr-FR" b="0" dirty="0" err="1"/>
              <a:t>Geocode</a:t>
            </a:r>
            <a:r>
              <a:rPr lang="fr-FR" b="0" dirty="0"/>
              <a:t> et </a:t>
            </a:r>
            <a:r>
              <a:rPr lang="fr-FR" b="0" dirty="0" err="1"/>
              <a:t>StaticMap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fonction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isInternetAvaible</a:t>
            </a:r>
            <a:r>
              <a:rPr lang="fr-FR" dirty="0"/>
              <a:t> est testé par un test d’intégration, classe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WifiTest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590421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Internationalisation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35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700146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L’application est nativement en anglais, elle supporte également le français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ressource </a:t>
            </a:r>
            <a:r>
              <a:rPr lang="fr-FR" b="1" dirty="0">
                <a:solidFill>
                  <a:srgbClr val="000000"/>
                </a:solidFill>
                <a:latin typeface="JetBrains Mono"/>
              </a:rPr>
              <a:t>string</a:t>
            </a:r>
            <a:r>
              <a:rPr lang="fr-FR" dirty="0"/>
              <a:t> sont traduites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données suivantes sont converties :</a:t>
            </a:r>
          </a:p>
          <a:p>
            <a:pPr marL="834390" lvl="2">
              <a:buClrTx/>
            </a:pPr>
            <a:r>
              <a:rPr lang="fr-FR" b="0" dirty="0"/>
              <a:t>Prix de $ -&gt; €</a:t>
            </a:r>
          </a:p>
          <a:p>
            <a:pPr marL="834390" lvl="2">
              <a:buClrTx/>
            </a:pPr>
            <a:r>
              <a:rPr lang="fr-FR" b="0" dirty="0"/>
              <a:t>Surface de square </a:t>
            </a:r>
            <a:r>
              <a:rPr lang="fr-FR" b="0" dirty="0" err="1"/>
              <a:t>inches</a:t>
            </a:r>
            <a:r>
              <a:rPr lang="fr-FR" b="0" dirty="0"/>
              <a:t> -&gt; m²</a:t>
            </a:r>
          </a:p>
          <a:p>
            <a:pPr marL="834390" lvl="2">
              <a:buClrTx/>
            </a:pPr>
            <a:r>
              <a:rPr lang="fr-FR" b="0" dirty="0"/>
              <a:t>Format des dates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classe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</a:t>
            </a:r>
            <a:r>
              <a:rPr lang="fr-FR" dirty="0"/>
              <a:t> informe l’application de la culture en cours (Imperial ou </a:t>
            </a:r>
            <a:r>
              <a:rPr lang="fr-FR" dirty="0" err="1"/>
              <a:t>metric</a:t>
            </a:r>
            <a:r>
              <a:rPr lang="fr-FR" dirty="0"/>
              <a:t>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L’unité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</a:t>
            </a:r>
            <a:r>
              <a:rPr lang="fr-FR" dirty="0"/>
              <a:t> effectue les conversions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</a:t>
            </a:r>
            <a:r>
              <a:rPr lang="fr-FR" dirty="0"/>
              <a:t> et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</a:t>
            </a:r>
            <a:r>
              <a:rPr lang="fr-FR" dirty="0"/>
              <a:t> sont testable avec les </a:t>
            </a:r>
            <a:r>
              <a:rPr lang="fr-FR" b="1" dirty="0"/>
              <a:t>tests unitaires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UtilsUnitTest</a:t>
            </a:r>
            <a:r>
              <a:rPr lang="fr-FR" dirty="0"/>
              <a:t> et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UnitLocaleTest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94604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Test unitaires et test instrumentalisés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36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Test unitaires</a:t>
            </a:r>
          </a:p>
          <a:p>
            <a:pPr marL="834390" lvl="2">
              <a:buClrTx/>
            </a:pPr>
            <a:r>
              <a:rPr lang="fr-FR" b="0" dirty="0" err="1"/>
              <a:t>Utils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UtilsUnitTest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Wifi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WifiTest</a:t>
            </a:r>
            <a:r>
              <a:rPr lang="fr-FR" sz="1800" b="0" dirty="0">
                <a:solidFill>
                  <a:srgbClr val="000000"/>
                </a:solidFill>
                <a:latin typeface="JetBrains Mono"/>
              </a:rPr>
              <a:t>, utilise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Robolectrique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UnitLocale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UnitLocaleTest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Calculateur d’emprunt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LoanCalculatorTest</a:t>
            </a:r>
            <a:r>
              <a:rPr lang="fr-FR" b="0" dirty="0"/>
              <a:t> et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LoanCalculatorUtilsTest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ViewModel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PropertyListViewModelTest</a:t>
            </a:r>
            <a:r>
              <a:rPr lang="fr-FR" sz="1800" b="0" dirty="0">
                <a:solidFill>
                  <a:srgbClr val="000000"/>
                </a:solidFill>
                <a:latin typeface="JetBrains Mono"/>
              </a:rPr>
              <a:t>, utilise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Mockito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Tests instrumentalisés</a:t>
            </a:r>
          </a:p>
          <a:p>
            <a:pPr marL="834390" lvl="2">
              <a:buClrTx/>
            </a:pPr>
            <a:r>
              <a:rPr lang="fr-FR" b="0" dirty="0"/>
              <a:t>Requête SQL de la recherche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PropertySearchParametersInstrumentedTest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ContentProvider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ContentProviderInstrumentedTest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3510818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C5F782-2440-4637-A9EA-E0FD10FB1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511380"/>
            <a:ext cx="9634011" cy="14037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/>
              <a:t>Fin</a:t>
            </a:r>
          </a:p>
          <a:p>
            <a:pPr marL="0" indent="0" algn="ctr">
              <a:buNone/>
            </a:pPr>
            <a:r>
              <a:rPr lang="fr-FR" dirty="0"/>
              <a:t>Merci pour votre attention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3DDD7CC-F0B6-49DA-B905-4AB2F87D3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316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994" y="2766218"/>
            <a:ext cx="9634011" cy="1325563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Partie 1 : Présentation et démonstration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39B44F-5B20-4BC5-95E0-29604941D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711D6C-163B-43EA-A3C8-850B38CA2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Gestion des autorisations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5361C73-D301-4951-8B0B-363529867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844048"/>
            <a:ext cx="2447626" cy="4351337"/>
          </a:xfr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9F544BE9-EF26-4731-8B22-C736017FD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84" y="1828483"/>
            <a:ext cx="2456382" cy="4366902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7099624B-B8E7-483B-93C1-E57F79C3CF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476" y="1828482"/>
            <a:ext cx="2456383" cy="4366903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FDFEBA0-1995-424A-B360-48665D3C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418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Présentation - Accueil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5E18234-B38D-41FE-AA5B-F8E361398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7644" y="1627756"/>
            <a:ext cx="6696215" cy="418513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F8F154A-5E30-4ACF-AF21-C2DB4844E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624097"/>
            <a:ext cx="2340000" cy="416000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DC82A17-FC32-4F12-9DC8-D79ED0E9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04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Portrait et paysage</a:t>
            </a:r>
          </a:p>
        </p:txBody>
      </p:sp>
      <p:pic>
        <p:nvPicPr>
          <p:cNvPr id="4" name="Image 3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760135BC-9111-45C8-A73D-50745D495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6" y="1627754"/>
            <a:ext cx="2545871" cy="4073393"/>
          </a:xfrm>
          <a:prstGeom prst="rect">
            <a:avLst/>
          </a:prstGeo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858AC663-5F0F-4F18-A65E-EA9230DEE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430" y="1627756"/>
            <a:ext cx="6517429" cy="4073393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2BC038-B844-46C3-8F5A-3EE705F7E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Détail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B5148A4-A2D5-4C1E-8E1A-7909DC44D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657" y="559255"/>
            <a:ext cx="1814858" cy="5739489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s’il y a plusieurs images elles sont accessibles en faisant glisser la liste horizontalement,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L’état vendu on non vendu,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localisation sur une carte (si la connexion réseau est disponible),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s’il y en a une,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mail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téléphone de l’agent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C4A0AE4-F7A3-489A-8329-B688C7DAA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1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Edition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localisation sur une carte (si la connexion réseau est disponible),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s’il y en a une,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venant de la galerie ou de l’appareil photo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5FBF9E7-91D2-42B7-8957-6C734AB59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997" y="502118"/>
            <a:ext cx="2163867" cy="595063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B8F3B99-838D-430F-A17E-903F16094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1305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1473</Words>
  <Application>Microsoft Office PowerPoint</Application>
  <PresentationFormat>Grand écran</PresentationFormat>
  <Paragraphs>286</Paragraphs>
  <Slides>37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5" baseType="lpstr">
      <vt:lpstr>Arial</vt:lpstr>
      <vt:lpstr>Avenir Next LT Pro</vt:lpstr>
      <vt:lpstr>Calibri</vt:lpstr>
      <vt:lpstr>Calibri Light</vt:lpstr>
      <vt:lpstr>JetBrains Mono</vt:lpstr>
      <vt:lpstr>Modern Love</vt:lpstr>
      <vt:lpstr>Symbol</vt:lpstr>
      <vt:lpstr>BohemianVTI</vt:lpstr>
      <vt:lpstr>Real Estate Manager</vt:lpstr>
      <vt:lpstr>Objectif: Réaliser une application Android pour une agence immobilière New Yorkaise</vt:lpstr>
      <vt:lpstr>Caractéristiques techniques</vt:lpstr>
      <vt:lpstr>Partie 1 : Présentation et démonstration</vt:lpstr>
      <vt:lpstr>Gestion des autorisations</vt:lpstr>
      <vt:lpstr>Présentation - Accueil</vt:lpstr>
      <vt:lpstr>Portrait et paysage</vt:lpstr>
      <vt:lpstr>Détail</vt:lpstr>
      <vt:lpstr>Edition</vt:lpstr>
      <vt:lpstr>Localisation</vt:lpstr>
      <vt:lpstr>Contrôle des valeurs</vt:lpstr>
      <vt:lpstr>Ajout de photos</vt:lpstr>
      <vt:lpstr>Légende des photos</vt:lpstr>
      <vt:lpstr>Map</vt:lpstr>
      <vt:lpstr>Recherche</vt:lpstr>
      <vt:lpstr>Calculatrice d’emprunt</vt:lpstr>
      <vt:lpstr>Partie 2 : Aspects techniques</vt:lpstr>
      <vt:lpstr>Github</vt:lpstr>
      <vt:lpstr>Room</vt:lpstr>
      <vt:lpstr>Modèle physique de données</vt:lpstr>
      <vt:lpstr>MainApplication</vt:lpstr>
      <vt:lpstr>Centralisation des données de l’application dans le package data</vt:lpstr>
      <vt:lpstr>Centralisation des données de l’application dans le package data</vt:lpstr>
      <vt:lpstr>Gestion des modes portrait et paysage</vt:lpstr>
      <vt:lpstr>Navigation</vt:lpstr>
      <vt:lpstr>MVVM</vt:lpstr>
      <vt:lpstr>MVVM</vt:lpstr>
      <vt:lpstr>MainActivity</vt:lpstr>
      <vt:lpstr>Les vues disponibles</vt:lpstr>
      <vt:lpstr>Material Design et style</vt:lpstr>
      <vt:lpstr>Recherche</vt:lpstr>
      <vt:lpstr>ActivityResultLauncher et ActivityResultContract</vt:lpstr>
      <vt:lpstr>ContentProvider</vt:lpstr>
      <vt:lpstr>Mode déconnecté</vt:lpstr>
      <vt:lpstr>Internationalisation</vt:lpstr>
      <vt:lpstr>Test unitaires et test instrumentalisés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Manager</dc:title>
  <dc:creator>Pedalo Production</dc:creator>
  <cp:lastModifiedBy>Pedalo Production</cp:lastModifiedBy>
  <cp:revision>18</cp:revision>
  <dcterms:created xsi:type="dcterms:W3CDTF">2021-12-27T15:01:17Z</dcterms:created>
  <dcterms:modified xsi:type="dcterms:W3CDTF">2021-12-29T08:34:46Z</dcterms:modified>
</cp:coreProperties>
</file>

<file path=docProps/thumbnail.jpeg>
</file>